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7" r:id="rId2"/>
    <p:sldId id="270" r:id="rId3"/>
    <p:sldId id="372" r:id="rId4"/>
    <p:sldId id="371" r:id="rId5"/>
    <p:sldId id="271" r:id="rId6"/>
    <p:sldId id="266" r:id="rId7"/>
    <p:sldId id="373" r:id="rId8"/>
    <p:sldId id="315" r:id="rId9"/>
    <p:sldId id="314" r:id="rId10"/>
    <p:sldId id="374" r:id="rId11"/>
    <p:sldId id="3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26"/>
    <p:restoredTop sz="96197"/>
  </p:normalViewPr>
  <p:slideViewPr>
    <p:cSldViewPr snapToGrid="0" snapToObjects="1">
      <p:cViewPr varScale="1">
        <p:scale>
          <a:sx n="118" d="100"/>
          <a:sy n="118" d="100"/>
        </p:scale>
        <p:origin x="208" y="32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20/8/2025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853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issors&#10;&#10;Description automatically generated">
            <a:extLst>
              <a:ext uri="{FF2B5EF4-FFF2-40B4-BE49-F238E27FC236}">
                <a16:creationId xmlns:a16="http://schemas.microsoft.com/office/drawing/2014/main" id="{16105EC4-C0D7-DE54-AC00-A7E31508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30" y="1754966"/>
            <a:ext cx="5103034" cy="5103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3702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/>
              <a:t>Intertemporal choice </a:t>
            </a:r>
            <a:r>
              <a:rPr lang="en-AU" sz="4400" dirty="0"/>
              <a:t>applications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7227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10</a:t>
            </a:fld>
            <a:r>
              <a:rPr spc="-139" dirty="0"/>
              <a:t> </a:t>
            </a:r>
            <a:r>
              <a:rPr spc="-10" dirty="0"/>
              <a:t>/</a:t>
            </a:r>
            <a:r>
              <a:rPr spc="-139" dirty="0"/>
              <a:t> </a:t>
            </a:r>
            <a:r>
              <a:rPr spc="-10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553A5-DAEF-AC76-DE0A-1DB99FFE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4" y="856456"/>
            <a:ext cx="11273372" cy="51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25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DF9A8-FD07-0108-B1F5-E93A87A5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3" y="856456"/>
            <a:ext cx="11273371" cy="51450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11</a:t>
            </a:fld>
            <a:r>
              <a:rPr spc="-139" dirty="0"/>
              <a:t> </a:t>
            </a:r>
            <a:r>
              <a:rPr spc="-10" dirty="0"/>
              <a:t>/</a:t>
            </a:r>
            <a:r>
              <a:rPr spc="-139" dirty="0"/>
              <a:t> </a:t>
            </a:r>
            <a:r>
              <a:rPr spc="-1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0890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r>
              <a:rPr spc="-10" dirty="0"/>
              <a:t>14</a:t>
            </a:r>
            <a:r>
              <a:rPr spc="-139" dirty="0"/>
              <a:t> </a:t>
            </a:r>
            <a:r>
              <a:rPr spc="-10" dirty="0"/>
              <a:t>/</a:t>
            </a:r>
            <a:r>
              <a:rPr spc="-139" dirty="0"/>
              <a:t> </a:t>
            </a:r>
            <a:r>
              <a:rPr spc="-10" dirty="0"/>
              <a:t>1</a:t>
            </a:r>
          </a:p>
        </p:txBody>
      </p:sp>
      <p:pic>
        <p:nvPicPr>
          <p:cNvPr id="10" name="Picture 9" descr="A pig with a padlock and chain&#10;&#10;Description automatically generated">
            <a:extLst>
              <a:ext uri="{FF2B5EF4-FFF2-40B4-BE49-F238E27FC236}">
                <a16:creationId xmlns:a16="http://schemas.microsoft.com/office/drawing/2014/main" id="{E03A60FE-FD15-352D-2526-1E1AC243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AD5418-190E-D54D-833F-B4A07D66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Savings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r>
              <a:rPr spc="-10" dirty="0"/>
              <a:t>14</a:t>
            </a:r>
            <a:r>
              <a:rPr spc="-139" dirty="0"/>
              <a:t> </a:t>
            </a:r>
            <a:r>
              <a:rPr spc="-10" dirty="0"/>
              <a:t>/</a:t>
            </a:r>
            <a:r>
              <a:rPr spc="-139" dirty="0"/>
              <a:t> </a:t>
            </a:r>
            <a:r>
              <a:rPr spc="-10" dirty="0"/>
              <a:t>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5A998-E389-27AA-2134-4B40B7E1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47" y="2279650"/>
            <a:ext cx="10470106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46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AD5418-190E-D54D-833F-B4A07D66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SEED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87B1CE-A8E1-0B46-A558-ADFEAB7C8F7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marR="173656">
              <a:lnSpc>
                <a:spcPct val="110000"/>
              </a:lnSpc>
              <a:spcAft>
                <a:spcPts val="1200"/>
              </a:spcAft>
            </a:pPr>
            <a:r>
              <a:rPr lang="en-AU" sz="2400" spc="-10" dirty="0">
                <a:cs typeface="Arial"/>
              </a:rPr>
              <a:t>28.4% take-up</a:t>
            </a:r>
          </a:p>
          <a:p>
            <a:pPr marR="173656">
              <a:lnSpc>
                <a:spcPct val="110000"/>
              </a:lnSpc>
              <a:spcAft>
                <a:spcPts val="1200"/>
              </a:spcAft>
            </a:pPr>
            <a:r>
              <a:rPr lang="en-AU" sz="2400" spc="-10" dirty="0">
                <a:cs typeface="Arial"/>
              </a:rPr>
              <a:t>Average savings balance increased by:</a:t>
            </a:r>
          </a:p>
          <a:p>
            <a:pPr marL="285750" marR="173656" indent="-28575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spc="-10" dirty="0">
                <a:cs typeface="Arial"/>
              </a:rPr>
              <a:t>42% after six months </a:t>
            </a:r>
          </a:p>
          <a:p>
            <a:pPr marL="285750" marR="173656" indent="-28575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spc="-10" dirty="0">
                <a:cs typeface="Arial"/>
              </a:rPr>
              <a:t>82% after one year. 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r>
              <a:rPr spc="-10" dirty="0"/>
              <a:t>14</a:t>
            </a:r>
            <a:r>
              <a:rPr spc="-139" dirty="0"/>
              <a:t> </a:t>
            </a:r>
            <a:r>
              <a:rPr spc="-10" dirty="0"/>
              <a:t>/</a:t>
            </a:r>
            <a:r>
              <a:rPr spc="-139" dirty="0"/>
              <a:t> </a:t>
            </a:r>
            <a:r>
              <a:rPr spc="-1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62298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r>
              <a:rPr spc="-10" dirty="0"/>
              <a:t>15</a:t>
            </a:r>
            <a:r>
              <a:rPr spc="-139" dirty="0"/>
              <a:t> </a:t>
            </a:r>
            <a:r>
              <a:rPr spc="-10" dirty="0"/>
              <a:t>/</a:t>
            </a:r>
            <a:r>
              <a:rPr spc="-139" dirty="0"/>
              <a:t> </a:t>
            </a:r>
            <a:r>
              <a:rPr spc="-10" dirty="0"/>
              <a:t>1</a:t>
            </a:r>
          </a:p>
        </p:txBody>
      </p:sp>
      <p:pic>
        <p:nvPicPr>
          <p:cNvPr id="12" name="Picture 11" descr="A drawing of a cigarette pack&#10;&#10;Description automatically generated">
            <a:extLst>
              <a:ext uri="{FF2B5EF4-FFF2-40B4-BE49-F238E27FC236}">
                <a16:creationId xmlns:a16="http://schemas.microsoft.com/office/drawing/2014/main" id="{DBE8D548-2DB9-D283-9D22-62231237C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854" y="626729"/>
            <a:ext cx="10326658" cy="392203"/>
          </a:xfrm>
          <a:prstGeom prst="rect">
            <a:avLst/>
          </a:prstGeom>
        </p:spPr>
        <p:txBody>
          <a:bodyPr vert="horz" wrap="square" lIns="0" tIns="22650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78"/>
              </a:spcBef>
            </a:pPr>
            <a:r>
              <a:rPr lang="en-AU" spc="-20" dirty="0">
                <a:solidFill>
                  <a:schemeClr val="tx1"/>
                </a:solidFill>
              </a:rPr>
              <a:t>Organ </a:t>
            </a:r>
            <a:r>
              <a:rPr lang="en-AU" spc="-10" dirty="0">
                <a:solidFill>
                  <a:schemeClr val="tx1"/>
                </a:solidFill>
              </a:rPr>
              <a:t>donation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6</a:t>
            </a:fld>
            <a:r>
              <a:rPr spc="-139" dirty="0"/>
              <a:t> </a:t>
            </a:r>
            <a:r>
              <a:rPr spc="-10" dirty="0"/>
              <a:t>/</a:t>
            </a:r>
            <a:r>
              <a:rPr spc="-139" dirty="0"/>
              <a:t> </a:t>
            </a:r>
            <a:r>
              <a:rPr spc="-10" dirty="0"/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BE404-9045-BF43-BA63-5D1C2DC28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333" y="1204614"/>
            <a:ext cx="7999334" cy="4702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E8E2A4-72AE-CA59-B90F-3CC8C8DF57CF}"/>
              </a:ext>
            </a:extLst>
          </p:cNvPr>
          <p:cNvSpPr txBox="1"/>
          <p:nvPr/>
        </p:nvSpPr>
        <p:spPr>
          <a:xfrm>
            <a:off x="627854" y="6231271"/>
            <a:ext cx="4792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spc="-10" dirty="0">
                <a:cs typeface="Arial"/>
              </a:rPr>
              <a:t>Johnson and</a:t>
            </a:r>
            <a:r>
              <a:rPr lang="en-AU" sz="1200" dirty="0">
                <a:cs typeface="Arial"/>
              </a:rPr>
              <a:t> </a:t>
            </a:r>
            <a:r>
              <a:rPr lang="en-AU" sz="1200" spc="-10" dirty="0">
                <a:cs typeface="Arial"/>
              </a:rPr>
              <a:t>Goldstein (2003)</a:t>
            </a:r>
            <a:r>
              <a:rPr lang="en-AU" sz="1200" dirty="0">
                <a:cs typeface="Arial"/>
              </a:rPr>
              <a:t> “</a:t>
            </a:r>
            <a:r>
              <a:rPr lang="en-AU" sz="1200" spc="-10" dirty="0">
                <a:cs typeface="Arial"/>
              </a:rPr>
              <a:t>Do</a:t>
            </a:r>
            <a:r>
              <a:rPr lang="en-AU" sz="1200" dirty="0">
                <a:cs typeface="Arial"/>
              </a:rPr>
              <a:t> </a:t>
            </a:r>
            <a:r>
              <a:rPr lang="en-AU" sz="1200" spc="-10" dirty="0">
                <a:cs typeface="Arial"/>
              </a:rPr>
              <a:t>Default </a:t>
            </a:r>
            <a:r>
              <a:rPr lang="en-AU" sz="1200" spc="-30" dirty="0">
                <a:cs typeface="Arial"/>
              </a:rPr>
              <a:t>Save</a:t>
            </a:r>
            <a:r>
              <a:rPr lang="en-AU" sz="1200" dirty="0">
                <a:cs typeface="Arial"/>
              </a:rPr>
              <a:t> </a:t>
            </a:r>
            <a:r>
              <a:rPr lang="en-AU" sz="1200" spc="-10" dirty="0">
                <a:cs typeface="Arial"/>
              </a:rPr>
              <a:t>Lives?”,</a:t>
            </a:r>
            <a:r>
              <a:rPr lang="en-AU" sz="1200" dirty="0">
                <a:cs typeface="Arial"/>
              </a:rPr>
              <a:t> </a:t>
            </a:r>
            <a:r>
              <a:rPr lang="en-AU" sz="1200" i="1" spc="-10" dirty="0">
                <a:cs typeface="Arial"/>
              </a:rPr>
              <a:t>Nature</a:t>
            </a:r>
            <a:r>
              <a:rPr lang="en-AU" sz="1200" spc="-10" dirty="0">
                <a:cs typeface="Arial"/>
              </a:rPr>
              <a:t>,</a:t>
            </a:r>
            <a:r>
              <a:rPr lang="en-AU" sz="1200" dirty="0">
                <a:cs typeface="Arial"/>
              </a:rPr>
              <a:t> </a:t>
            </a:r>
            <a:r>
              <a:rPr lang="en-AU" sz="1200" spc="-10" dirty="0">
                <a:cs typeface="Arial"/>
              </a:rPr>
              <a:t>302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5061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7</a:t>
            </a:fld>
            <a:r>
              <a:rPr spc="-139" dirty="0"/>
              <a:t> </a:t>
            </a:r>
            <a:r>
              <a:rPr spc="-10" dirty="0"/>
              <a:t>/</a:t>
            </a:r>
            <a:r>
              <a:rPr spc="-139" dirty="0"/>
              <a:t> </a:t>
            </a:r>
            <a:r>
              <a:rPr spc="-10" dirty="0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B8A9E-3AF8-546D-B75A-574EE7B75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4456"/>
            <a:ext cx="7772400" cy="616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6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48EC9-449C-1E47-980C-68FDC33D5F7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AU" sz="2400" dirty="0"/>
              <a:t>Customers are asked to commit in advance to allocating a fraction of their future salary increases toward their retirement savings accounts.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D6D98-4F83-6443-90B5-EB8E4B18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pc="-20" dirty="0">
                <a:solidFill>
                  <a:schemeClr val="tx1"/>
                </a:solidFill>
              </a:rPr>
              <a:t>Save More Tomorrow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8</a:t>
            </a:fld>
            <a:r>
              <a:rPr spc="-139" dirty="0"/>
              <a:t> </a:t>
            </a:r>
            <a:r>
              <a:rPr spc="-10" dirty="0"/>
              <a:t>/</a:t>
            </a:r>
            <a:r>
              <a:rPr spc="-139" dirty="0"/>
              <a:t> </a:t>
            </a:r>
            <a:r>
              <a:rPr spc="-1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00F881-D7BA-A8B8-5892-AF245F8C1B40}"/>
              </a:ext>
            </a:extLst>
          </p:cNvPr>
          <p:cNvSpPr txBox="1"/>
          <p:nvPr/>
        </p:nvSpPr>
        <p:spPr>
          <a:xfrm>
            <a:off x="669538" y="5801556"/>
            <a:ext cx="104711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Thaler and </a:t>
            </a:r>
            <a:r>
              <a:rPr lang="en-AU" sz="1100" dirty="0" err="1"/>
              <a:t>Benartzi</a:t>
            </a:r>
            <a:r>
              <a:rPr lang="en-AU" sz="1100" dirty="0"/>
              <a:t> (2004) “Save More Tomorrow™: Using </a:t>
            </a:r>
            <a:r>
              <a:rPr lang="en-AU" sz="1100" dirty="0" err="1"/>
              <a:t>Behavioral</a:t>
            </a:r>
            <a:r>
              <a:rPr lang="en-AU" sz="1100" dirty="0"/>
              <a:t> Economics to Increase Employee Saving”, </a:t>
            </a:r>
            <a:r>
              <a:rPr lang="en-AU" sz="1100" i="1" dirty="0"/>
              <a:t>Journal of Political Economy, 112, S1: S164-S187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634347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D6D98-4F83-6443-90B5-EB8E4B18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pc="-20" dirty="0">
                <a:solidFill>
                  <a:schemeClr val="tx1"/>
                </a:solidFill>
              </a:rPr>
              <a:t>Save More Tomorrow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4294967295"/>
          </p:nvPr>
        </p:nvSpPr>
        <p:spPr>
          <a:xfrm>
            <a:off x="6756400" y="12857163"/>
            <a:ext cx="5435600" cy="201612"/>
          </a:xfrm>
          <a:prstGeom prst="rect">
            <a:avLst/>
          </a:prstGeom>
        </p:spPr>
        <p:txBody>
          <a:bodyPr vert="horz" wrap="square" lIns="0" tIns="17617" rIns="0" bIns="0" rtlCol="0" anchor="ctr">
            <a:spAutoFit/>
          </a:bodyPr>
          <a:lstStyle/>
          <a:p>
            <a:pPr marL="75503">
              <a:spcBef>
                <a:spcPts val="139"/>
              </a:spcBef>
            </a:pPr>
            <a:fld id="{81D60167-4931-47E6-BA6A-407CBD079E47}" type="slidenum">
              <a:rPr spc="-10" dirty="0"/>
              <a:pPr marL="75503">
                <a:spcBef>
                  <a:spcPts val="139"/>
                </a:spcBef>
              </a:pPr>
              <a:t>9</a:t>
            </a:fld>
            <a:r>
              <a:rPr spc="-139" dirty="0"/>
              <a:t> </a:t>
            </a:r>
            <a:r>
              <a:rPr spc="-10" dirty="0"/>
              <a:t>/</a:t>
            </a:r>
            <a:r>
              <a:rPr spc="-139" dirty="0"/>
              <a:t> </a:t>
            </a:r>
            <a:r>
              <a:rPr spc="-10" dirty="0"/>
              <a:t>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E6DA7F-BDA9-7D26-17DE-903B0152B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618" y="1258463"/>
            <a:ext cx="7576763" cy="541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08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25277</TotalTime>
  <Words>136</Words>
  <Application>Microsoft Macintosh PowerPoint</Application>
  <PresentationFormat>Widescreen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Helvetica</vt:lpstr>
      <vt:lpstr>Office Theme</vt:lpstr>
      <vt:lpstr>PowerPoint Presentation</vt:lpstr>
      <vt:lpstr>PowerPoint Presentation</vt:lpstr>
      <vt:lpstr>Savings</vt:lpstr>
      <vt:lpstr>SEED</vt:lpstr>
      <vt:lpstr>PowerPoint Presentation</vt:lpstr>
      <vt:lpstr>Organ donation</vt:lpstr>
      <vt:lpstr>PowerPoint Presentation</vt:lpstr>
      <vt:lpstr>Save More Tomorrow</vt:lpstr>
      <vt:lpstr>Save More Tomorrow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67</cp:revision>
  <dcterms:created xsi:type="dcterms:W3CDTF">2022-02-14T06:08:26Z</dcterms:created>
  <dcterms:modified xsi:type="dcterms:W3CDTF">2025-08-20T00:06:25Z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